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2" d="100"/>
          <a:sy n="82" d="100"/>
        </p:scale>
        <p:origin x="-10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3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1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2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6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2019-12-13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891251" y="2210766"/>
            <a:ext cx="7789762" cy="3773346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mr" altLang="zh-CN" sz="3600" b="1" dirty="0">
                <a:solidFill>
                  <a:srgbClr val="FFCB00"/>
                </a:solidFill>
                <a:latin typeface="ruti Dev 022"/>
                <a:cs typeface="Mangal" pitchFamily="2"/>
              </a:rPr>
              <a:t>समाजशास्त्र</a:t>
            </a:r>
            <a:r>
              <a:rPr lang="en-US" altLang="mr" sz="3600" b="1" dirty="0">
                <a:solidFill>
                  <a:srgbClr val="FFCB00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solidFill>
                  <a:srgbClr val="FFCB00"/>
                </a:solidFill>
                <a:latin typeface="ruti Dev 022"/>
                <a:cs typeface="Mangal" pitchFamily="2"/>
              </a:rPr>
              <a:t>विभाग</a:t>
            </a:r>
            <a:r>
              <a:rPr lang="en-US" altLang="mr" sz="3600" b="1" dirty="0">
                <a:solidFill>
                  <a:srgbClr val="FFCB00"/>
                </a:solidFill>
                <a:latin typeface="ruti Dev 022"/>
                <a:cs typeface="Mangal" pitchFamily="2"/>
              </a:rPr>
              <a:t> </a:t>
            </a:r>
            <a:endParaRPr lang="en-US" altLang="zh-CN" sz="3600" b="1" dirty="0">
              <a:solidFill>
                <a:srgbClr val="FFCB00"/>
              </a:solidFill>
              <a:latin typeface="ruti Dev 022"/>
              <a:cs typeface="Mangal" pitchFamily="2"/>
            </a:endParaRPr>
          </a:p>
          <a:p>
            <a:r>
              <a:rPr lang="mr" altLang="zh-CN" sz="3600" b="1" dirty="0" smtClean="0">
                <a:latin typeface="ruti Dev 022"/>
                <a:cs typeface="Mangal" pitchFamily="2"/>
              </a:rPr>
              <a:t>बी</a:t>
            </a:r>
            <a:r>
              <a:rPr lang="en-US" altLang="zh-CN" sz="3600" b="1" dirty="0" smtClean="0">
                <a:latin typeface="ruti Dev 022"/>
                <a:cs typeface="Mangal" pitchFamily="2"/>
              </a:rPr>
              <a:t>. </a:t>
            </a:r>
            <a:r>
              <a:rPr lang="mr" altLang="mr" sz="3600" b="1" dirty="0" smtClean="0">
                <a:latin typeface="ruti Dev 022"/>
                <a:cs typeface="Mangal" pitchFamily="2"/>
              </a:rPr>
              <a:t>ए.</a:t>
            </a:r>
            <a:r>
              <a:rPr lang="en-US" altLang="mr" sz="3600" b="1" dirty="0" smtClean="0"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latin typeface="ruti Dev 022"/>
                <a:cs typeface="Mangal" pitchFamily="2"/>
              </a:rPr>
              <a:t>तृतीय</a:t>
            </a:r>
            <a:r>
              <a:rPr lang="en-US" altLang="mr" sz="3600" b="1" dirty="0"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latin typeface="ruti Dev 022"/>
                <a:cs typeface="Mangal" pitchFamily="2"/>
              </a:rPr>
              <a:t>वर्ष</a:t>
            </a:r>
            <a:endParaRPr lang="en-US" altLang="zh-CN" sz="3600" b="1" dirty="0">
              <a:latin typeface="ruti Dev 022"/>
              <a:cs typeface="Mangal" pitchFamily="2"/>
            </a:endParaRPr>
          </a:p>
          <a:p>
            <a:r>
              <a:rPr lang="mr" altLang="zh-CN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उच्चत्तर</a:t>
            </a:r>
            <a:r>
              <a:rPr lang="en-US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समाजशास्त्रीय</a:t>
            </a:r>
            <a:r>
              <a:rPr lang="en-US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 </a:t>
            </a:r>
            <a:r>
              <a:rPr lang="en-US" altLang="mr" sz="3600" b="1" dirty="0" err="1">
                <a:solidFill>
                  <a:srgbClr val="65FF65"/>
                </a:solidFill>
                <a:latin typeface="ruti Dev 022"/>
                <a:cs typeface="Mangal" pitchFamily="2"/>
              </a:rPr>
              <a:t>परंपरा</a:t>
            </a:r>
            <a:r>
              <a:rPr lang="en-US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पेपर</a:t>
            </a:r>
            <a:r>
              <a:rPr lang="en-US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क्र</a:t>
            </a:r>
            <a:r>
              <a:rPr lang="en-US" altLang="mr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. </a:t>
            </a:r>
            <a:r>
              <a:rPr lang="en-US" altLang="en" sz="3600" b="1" dirty="0">
                <a:solidFill>
                  <a:srgbClr val="65FF65"/>
                </a:solidFill>
                <a:latin typeface="ruti Dev 022"/>
                <a:cs typeface="Mangal" pitchFamily="2"/>
              </a:rPr>
              <a:t>IX</a:t>
            </a:r>
            <a:endParaRPr lang="en-US" altLang="zh-CN" sz="3600" b="1" dirty="0">
              <a:solidFill>
                <a:srgbClr val="65FF65"/>
              </a:solidFill>
              <a:latin typeface="ruti Dev 022"/>
              <a:cs typeface="Mangal" pitchFamily="2"/>
            </a:endParaRPr>
          </a:p>
          <a:p>
            <a:r>
              <a:rPr lang="mr" altLang="zh-CN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सादरकर्ता</a:t>
            </a:r>
            <a:r>
              <a:rPr lang="en-US" altLang="mr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-:  </a:t>
            </a:r>
            <a:r>
              <a:rPr lang="mr" altLang="mr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डॉ</a:t>
            </a:r>
            <a:r>
              <a:rPr lang="en-US" altLang="mr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. </a:t>
            </a:r>
            <a:r>
              <a:rPr lang="mr" altLang="mr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अनिल</a:t>
            </a:r>
            <a:r>
              <a:rPr lang="en-US" altLang="mr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गाडेकर</a:t>
            </a:r>
            <a:r>
              <a:rPr lang="en-US" altLang="mr" sz="3600" b="1" dirty="0">
                <a:solidFill>
                  <a:srgbClr val="00B0F0"/>
                </a:solidFill>
                <a:latin typeface="ruti Dev 022"/>
                <a:cs typeface="Mangal" pitchFamily="2"/>
              </a:rPr>
              <a:t> </a:t>
            </a:r>
            <a:endParaRPr lang="en-US" altLang="zh-CN" sz="3600" b="1" dirty="0">
              <a:solidFill>
                <a:srgbClr val="00B0F0"/>
              </a:solidFill>
              <a:latin typeface="ruti Dev 022"/>
              <a:cs typeface="Mangal" pitchFamily="2"/>
            </a:endParaRPr>
          </a:p>
          <a:p>
            <a:r>
              <a:rPr lang="mr" altLang="zh-CN" sz="3600" b="1" dirty="0">
                <a:solidFill>
                  <a:srgbClr val="FFC000"/>
                </a:solidFill>
                <a:latin typeface="ruti Dev 022"/>
                <a:cs typeface="Mangal" pitchFamily="2"/>
              </a:rPr>
              <a:t>समाजशास्त्र</a:t>
            </a:r>
            <a:r>
              <a:rPr lang="en-US" altLang="mr" sz="3600" b="1" dirty="0">
                <a:solidFill>
                  <a:srgbClr val="FFC000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b="1" dirty="0">
                <a:solidFill>
                  <a:srgbClr val="FFC000"/>
                </a:solidFill>
                <a:latin typeface="ruti Dev 022"/>
                <a:cs typeface="Mangal" pitchFamily="2"/>
              </a:rPr>
              <a:t>विभाग</a:t>
            </a:r>
            <a:endParaRPr lang="en-US" altLang="zh-CN" sz="3600" b="1" dirty="0">
              <a:solidFill>
                <a:srgbClr val="FFC000"/>
              </a:solidFill>
              <a:latin typeface="ruti Dev 022"/>
              <a:cs typeface="Mangal" pitchFamily="2"/>
            </a:endParaRPr>
          </a:p>
        </p:txBody>
      </p:sp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 rot="21600000">
            <a:off x="883584" y="405114"/>
            <a:ext cx="7772400" cy="1794075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mr" altLang="zh-CN" sz="4888" dirty="0" smtClean="0">
                <a:solidFill>
                  <a:srgbClr val="0000FF"/>
                </a:solidFill>
              </a:rPr>
              <a:t/>
            </a:r>
            <a:br>
              <a:rPr lang="mr" altLang="zh-CN" sz="4888" dirty="0" smtClean="0">
                <a:solidFill>
                  <a:srgbClr val="0000FF"/>
                </a:solidFill>
              </a:rPr>
            </a:br>
            <a:r>
              <a:rPr lang="mr" altLang="zh-CN" sz="4888" dirty="0">
                <a:solidFill>
                  <a:srgbClr val="0000FF"/>
                </a:solidFill>
                <a:latin typeface="ruti Dev 022"/>
              </a:rPr>
              <a:t/>
            </a:r>
            <a:br>
              <a:rPr lang="mr" altLang="zh-CN" sz="4888" dirty="0">
                <a:solidFill>
                  <a:srgbClr val="0000FF"/>
                </a:solidFill>
                <a:latin typeface="ruti Dev 022"/>
              </a:rPr>
            </a:br>
            <a:r>
              <a:rPr lang="mr" altLang="zh-CN" sz="3600" dirty="0" smtClean="0">
                <a:solidFill>
                  <a:srgbClr val="0000FF"/>
                </a:solidFill>
                <a:latin typeface="ruti Dev 022"/>
                <a:cs typeface="Mangal" pitchFamily="2"/>
              </a:rPr>
              <a:t>भारत</a:t>
            </a:r>
            <a:r>
              <a:rPr lang="en-US" altLang="mr" sz="3600" dirty="0" smtClean="0">
                <a:solidFill>
                  <a:srgbClr val="0000FF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dirty="0">
                <a:solidFill>
                  <a:srgbClr val="0000FF"/>
                </a:solidFill>
                <a:latin typeface="ruti Dev 022"/>
                <a:cs typeface="Mangal" pitchFamily="2"/>
              </a:rPr>
              <a:t>शिक्षण</a:t>
            </a:r>
            <a:r>
              <a:rPr lang="en-US" altLang="mr" sz="3600" dirty="0">
                <a:solidFill>
                  <a:srgbClr val="0000FF"/>
                </a:solidFill>
                <a:latin typeface="ruti Dev 022"/>
                <a:cs typeface="Mangal" pitchFamily="2"/>
              </a:rPr>
              <a:t> </a:t>
            </a:r>
            <a:r>
              <a:rPr lang="mr" altLang="mr" sz="3600" dirty="0" smtClean="0">
                <a:solidFill>
                  <a:srgbClr val="0000FF"/>
                </a:solidFill>
                <a:latin typeface="ruti Dev 022"/>
                <a:cs typeface="Mangal" pitchFamily="2"/>
              </a:rPr>
              <a:t>संस्थेचे</a:t>
            </a:r>
            <a:br>
              <a:rPr lang="mr" altLang="mr" sz="3600" dirty="0" smtClean="0">
                <a:solidFill>
                  <a:srgbClr val="0000FF"/>
                </a:solidFill>
                <a:latin typeface="ruti Dev 022"/>
                <a:cs typeface="Mangal" pitchFamily="2"/>
              </a:rPr>
            </a:br>
            <a:r>
              <a:rPr lang="mr" altLang="mr" sz="3600" dirty="0" smtClean="0">
                <a:solidFill>
                  <a:srgbClr val="0000FF"/>
                </a:solidFill>
                <a:latin typeface="ruti Dev 022"/>
                <a:cs typeface="Mangal" pitchFamily="2"/>
              </a:rPr>
              <a:t/>
            </a:r>
            <a:br>
              <a:rPr lang="mr" altLang="mr" sz="3600" dirty="0" smtClean="0">
                <a:solidFill>
                  <a:srgbClr val="0000FF"/>
                </a:solidFill>
                <a:latin typeface="ruti Dev 022"/>
                <a:cs typeface="Mangal" pitchFamily="2"/>
              </a:rPr>
            </a:br>
            <a:r>
              <a:rPr lang="mr" altLang="mr" sz="4000" dirty="0" smtClean="0">
                <a:solidFill>
                  <a:srgbClr val="C00000"/>
                </a:solidFill>
                <a:latin typeface="ruti Dev 022"/>
                <a:cs typeface="Mangal" pitchFamily="2"/>
              </a:rPr>
              <a:t>श्री</a:t>
            </a:r>
            <a:r>
              <a:rPr lang="en-US" altLang="mr" sz="4000" dirty="0">
                <a:solidFill>
                  <a:srgbClr val="C00000"/>
                </a:solidFill>
                <a:latin typeface="ruti Dev 022"/>
                <a:cs typeface="Mangal" pitchFamily="2"/>
              </a:rPr>
              <a:t> </a:t>
            </a:r>
            <a:r>
              <a:rPr lang="mr" altLang="mr" sz="4000" dirty="0" smtClean="0">
                <a:solidFill>
                  <a:srgbClr val="C00000"/>
                </a:solidFill>
                <a:latin typeface="ruti Dev 022"/>
                <a:cs typeface="Mangal" pitchFamily="2"/>
              </a:rPr>
              <a:t>छत्रपती </a:t>
            </a:r>
            <a:r>
              <a:rPr lang="en-US" altLang="mr" sz="4000" dirty="0" smtClean="0">
                <a:solidFill>
                  <a:srgbClr val="C00000"/>
                </a:solidFill>
                <a:latin typeface="ruti Dev 022"/>
                <a:cs typeface="Mangal" pitchFamily="2"/>
              </a:rPr>
              <a:t> </a:t>
            </a:r>
            <a:r>
              <a:rPr lang="mr" altLang="mr" sz="4000" dirty="0">
                <a:solidFill>
                  <a:srgbClr val="C00000"/>
                </a:solidFill>
                <a:latin typeface="ruti Dev 022"/>
                <a:cs typeface="Mangal" pitchFamily="2"/>
              </a:rPr>
              <a:t>शिवाजी</a:t>
            </a:r>
            <a:r>
              <a:rPr lang="en-US" altLang="mr" sz="4000" dirty="0">
                <a:solidFill>
                  <a:srgbClr val="C00000"/>
                </a:solidFill>
                <a:latin typeface="ruti Dev 022"/>
                <a:cs typeface="Mangal" pitchFamily="2"/>
              </a:rPr>
              <a:t>  </a:t>
            </a:r>
            <a:r>
              <a:rPr lang="mr" altLang="mr" sz="4000" dirty="0" smtClean="0">
                <a:solidFill>
                  <a:srgbClr val="C00000"/>
                </a:solidFill>
                <a:latin typeface="ruti Dev 022"/>
                <a:cs typeface="Mangal" pitchFamily="2"/>
              </a:rPr>
              <a:t>महाविद्यालय</a:t>
            </a:r>
            <a:r>
              <a:rPr lang="en-US" altLang="mr" sz="4000" dirty="0">
                <a:solidFill>
                  <a:srgbClr val="C00000"/>
                </a:solidFill>
                <a:latin typeface="ruti Dev 022"/>
                <a:cs typeface="Mangal" pitchFamily="2"/>
              </a:rPr>
              <a:t> </a:t>
            </a:r>
            <a:r>
              <a:rPr lang="en-US" altLang="mr" sz="4000" dirty="0" err="1" smtClean="0">
                <a:solidFill>
                  <a:srgbClr val="C00000"/>
                </a:solidFill>
                <a:latin typeface="ruti Dev 022"/>
                <a:cs typeface="Mangal" pitchFamily="2"/>
              </a:rPr>
              <a:t>उमरगा</a:t>
            </a:r>
            <a:endParaRPr lang="en-US" altLang="zh-CN" sz="4000" dirty="0">
              <a:solidFill>
                <a:srgbClr val="C00000"/>
              </a:solidFill>
              <a:latin typeface="ruti Dev 022"/>
              <a:cs typeface="Mangal" pitchFamily="2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048600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</p:spPr>
        <p:txBody>
          <a:bodyPr/>
          <a:lstStyle/>
          <a:p>
            <a:r>
              <a:rPr lang="mr" dirty="0">
                <a:cs typeface="Mangal" pitchFamily="2"/>
              </a:rPr>
              <a:t>एमिल</a:t>
            </a:r>
            <a:r>
              <a:rPr lang="en-US" altLang="mr" dirty="0">
                <a:cs typeface="Mangal" pitchFamily="2"/>
              </a:rPr>
              <a:t> </a:t>
            </a:r>
            <a:r>
              <a:rPr lang="mr" altLang="mr" dirty="0">
                <a:cs typeface="Mangal" pitchFamily="2"/>
              </a:rPr>
              <a:t>दुर्खीमचा</a:t>
            </a:r>
            <a:r>
              <a:rPr lang="en-US" altLang="mr" dirty="0">
                <a:cs typeface="Mangal" pitchFamily="2"/>
              </a:rPr>
              <a:t> </a:t>
            </a:r>
            <a:r>
              <a:rPr lang="mr" altLang="mr" dirty="0">
                <a:cs typeface="Mangal" pitchFamily="2"/>
              </a:rPr>
              <a:t>आत्मा</a:t>
            </a:r>
            <a:r>
              <a:rPr lang="en-US" altLang="mr" dirty="0" err="1">
                <a:cs typeface="Mangal" pitchFamily="2"/>
              </a:rPr>
              <a:t>हत्या</a:t>
            </a:r>
            <a:r>
              <a:rPr lang="en-US" altLang="mr" dirty="0">
                <a:cs typeface="Mangal" pitchFamily="2"/>
              </a:rPr>
              <a:t> </a:t>
            </a:r>
            <a:r>
              <a:rPr lang="mr" altLang="mr" dirty="0">
                <a:cs typeface="Mangal" pitchFamily="2"/>
              </a:rPr>
              <a:t>सिद्धांत</a:t>
            </a:r>
            <a:endParaRPr lang="en-IN" dirty="0">
              <a:cs typeface="Mangal" pitchFamily="2"/>
            </a:endParaRPr>
          </a:p>
        </p:txBody>
      </p:sp>
      <p:sp>
        <p:nvSpPr>
          <p:cNvPr id="1048602" name="Content Placeholder 1048601"/>
          <p:cNvSpPr>
            <a:spLocks noGrp="1"/>
          </p:cNvSpPr>
          <p:nvPr>
            <p:ph idx="1"/>
          </p:nvPr>
        </p:nvSpPr>
        <p:spPr>
          <a:xfrm>
            <a:off x="628650" y="1701478"/>
            <a:ext cx="7886700" cy="4930815"/>
          </a:xfrm>
          <a:solidFill>
            <a:srgbClr val="FFC000"/>
          </a:solidFill>
          <a:ln>
            <a:solidFill>
              <a:srgbClr val="00B0F0"/>
            </a:solidFill>
            <a:prstDash val="solid"/>
          </a:ln>
        </p:spPr>
        <p:txBody>
          <a:bodyPr>
            <a:noAutofit/>
          </a:bodyPr>
          <a:lstStyle/>
          <a:p>
            <a:r>
              <a:rPr lang="mr" sz="2800" dirty="0">
                <a:cs typeface="Mangal" pitchFamily="2"/>
              </a:rPr>
              <a:t>प्रस्तावना</a:t>
            </a:r>
            <a:endParaRPr lang="en-IN" sz="2800" dirty="0">
              <a:cs typeface="Mangal" pitchFamily="2"/>
            </a:endParaRPr>
          </a:p>
          <a:p>
            <a:pPr marL="0" indent="0">
              <a:buNone/>
            </a:pPr>
            <a:r>
              <a:rPr lang="en-US" altLang="mr" sz="2800" dirty="0">
                <a:cs typeface="Mangal" pitchFamily="2"/>
              </a:rPr>
              <a:t>      </a:t>
            </a:r>
            <a:r>
              <a:rPr lang="mr" sz="2800" dirty="0">
                <a:cs typeface="Mangal" pitchFamily="2"/>
              </a:rPr>
              <a:t>एमिल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दुर्खीमलाऑगस्ट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कॉम्ट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व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हर्बर्ट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en-US" altLang="mr" sz="2800" dirty="0" err="1">
                <a:cs typeface="Mangal" pitchFamily="2"/>
              </a:rPr>
              <a:t>स्पे</a:t>
            </a:r>
            <a:r>
              <a:rPr lang="mr" altLang="mr" sz="2800" dirty="0">
                <a:cs typeface="Mangal" pitchFamily="2"/>
              </a:rPr>
              <a:t>न्सर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नंतर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एक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प्रमुख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समाज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शास्त्रज्ञ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म्हणून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ओळखले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जाते</a:t>
            </a:r>
            <a:r>
              <a:rPr lang="en-US" altLang="en-IN" sz="2800" dirty="0">
                <a:cs typeface="Mangal" pitchFamily="2"/>
              </a:rPr>
              <a:t>.</a:t>
            </a:r>
            <a:r>
              <a:rPr lang="mr" altLang="en-IN" sz="2800" dirty="0">
                <a:cs typeface="Mangal" pitchFamily="2"/>
              </a:rPr>
              <a:t>एमिल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हे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फ्रेंच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समाजशास्त्रज्ञ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आहेत</a:t>
            </a:r>
            <a:r>
              <a:rPr lang="en-US" altLang="mr" sz="2800" dirty="0">
                <a:cs typeface="Mangal" pitchFamily="2"/>
              </a:rPr>
              <a:t>. </a:t>
            </a:r>
            <a:r>
              <a:rPr lang="mr" altLang="mr" sz="2800" dirty="0">
                <a:cs typeface="Mangal" pitchFamily="2"/>
              </a:rPr>
              <a:t>त्यांचा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जन्म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१५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एप्रिल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१८५८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मध्ये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फ्रान्स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मधील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एपिनल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या गावी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झाला</a:t>
            </a:r>
            <a:r>
              <a:rPr lang="en-US" altLang="mr" sz="2800" dirty="0">
                <a:cs typeface="Mangal" pitchFamily="2"/>
              </a:rPr>
              <a:t>. </a:t>
            </a:r>
            <a:r>
              <a:rPr lang="mr" altLang="mr" sz="2800" dirty="0">
                <a:cs typeface="Mangal" pitchFamily="2"/>
              </a:rPr>
              <a:t>त्यांनी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समाजशास्त्राला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वैज्ञानिक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आधार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प्राप्त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करून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दिला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en-US" altLang="mr" sz="2800" dirty="0" err="1">
                <a:cs typeface="Mangal" pitchFamily="2"/>
              </a:rPr>
              <a:t>आहे</a:t>
            </a:r>
            <a:r>
              <a:rPr lang="en-US" altLang="mr" sz="2800" dirty="0">
                <a:cs typeface="Mangal" pitchFamily="2"/>
              </a:rPr>
              <a:t>. </a:t>
            </a:r>
            <a:r>
              <a:rPr lang="mr" altLang="mr" sz="2800" dirty="0">
                <a:cs typeface="Mangal" pitchFamily="2"/>
              </a:rPr>
              <a:t>आधुनिक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काळात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आत्महत्येचा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अभ्यास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करण्यासाठी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दुर्खीमच्या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आत्महत्या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सिद्धांचा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संदर्भ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घेतल्या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शिवाय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अभ्यास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पूर्ण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होते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en-US" altLang="mr" sz="2800" dirty="0" err="1">
                <a:cs typeface="Mangal" pitchFamily="2"/>
              </a:rPr>
              <a:t>नाही</a:t>
            </a:r>
            <a:r>
              <a:rPr lang="en-US" altLang="mr" sz="2800" dirty="0">
                <a:cs typeface="Mangal" pitchFamily="2"/>
              </a:rPr>
              <a:t>. </a:t>
            </a:r>
            <a:r>
              <a:rPr lang="mr" altLang="mr" sz="2800" dirty="0">
                <a:cs typeface="Mangal" pitchFamily="2"/>
              </a:rPr>
              <a:t>म्हणून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दुर्खीमच्या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आत्महत्या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सिध्दाताल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खुपच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महत्व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आहेआहे</a:t>
            </a:r>
            <a:r>
              <a:rPr lang="en-US" altLang="mr" sz="2800" dirty="0">
                <a:cs typeface="Mangal" pitchFamily="2"/>
              </a:rPr>
              <a:t>. </a:t>
            </a:r>
            <a:r>
              <a:rPr lang="mr" altLang="mr" sz="2800" dirty="0">
                <a:cs typeface="Mangal" pitchFamily="2"/>
              </a:rPr>
              <a:t>त्यांनी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en-US" altLang="en" sz="2800" dirty="0">
                <a:cs typeface="Mangal" pitchFamily="2"/>
              </a:rPr>
              <a:t>Le Suicide </a:t>
            </a:r>
            <a:r>
              <a:rPr lang="mr" altLang="en" sz="2800" dirty="0">
                <a:cs typeface="Mangal" pitchFamily="2"/>
              </a:rPr>
              <a:t>१८९७</a:t>
            </a:r>
            <a:r>
              <a:rPr lang="en-US" altLang="mr" sz="2800" dirty="0">
                <a:cs typeface="Mangal" pitchFamily="2"/>
              </a:rPr>
              <a:t> , </a:t>
            </a:r>
            <a:r>
              <a:rPr lang="mr" altLang="mr" sz="2800" dirty="0">
                <a:cs typeface="Mangal" pitchFamily="2"/>
              </a:rPr>
              <a:t>या</a:t>
            </a:r>
            <a:r>
              <a:rPr lang="en-US" altLang="mr" sz="2800" dirty="0">
                <a:cs typeface="Mangal" pitchFamily="2"/>
              </a:rPr>
              <a:t>, </a:t>
            </a:r>
            <a:r>
              <a:rPr lang="mr" altLang="mr" sz="2800" dirty="0">
                <a:cs typeface="Mangal" pitchFamily="2"/>
              </a:rPr>
              <a:t>ग्रंथात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आत्महत्या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संबधी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विचार</a:t>
            </a:r>
            <a:r>
              <a:rPr lang="en-US" altLang="mr" sz="2800" dirty="0">
                <a:cs typeface="Mangal" pitchFamily="2"/>
              </a:rPr>
              <a:t>  </a:t>
            </a:r>
            <a:r>
              <a:rPr lang="mr" altLang="mr" sz="2800" dirty="0">
                <a:cs typeface="Mangal" pitchFamily="2"/>
              </a:rPr>
              <a:t>मांडले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आहेत</a:t>
            </a:r>
            <a:r>
              <a:rPr lang="en-US" altLang="mr" sz="2800" dirty="0">
                <a:cs typeface="Mangal" pitchFamily="2"/>
              </a:rPr>
              <a:t>. </a:t>
            </a:r>
            <a:r>
              <a:rPr lang="en-US" altLang="mr" sz="2800" dirty="0" err="1">
                <a:cs typeface="Mangal" pitchFamily="2"/>
              </a:rPr>
              <a:t>ते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पुढील</a:t>
            </a:r>
            <a:r>
              <a:rPr lang="en-US" altLang="mr" sz="2800" dirty="0">
                <a:cs typeface="Mangal" pitchFamily="2"/>
              </a:rPr>
              <a:t> </a:t>
            </a:r>
            <a:r>
              <a:rPr lang="mr" altLang="mr" sz="2800" dirty="0">
                <a:cs typeface="Mangal" pitchFamily="2"/>
              </a:rPr>
              <a:t>प्रमाणे</a:t>
            </a:r>
            <a:endParaRPr lang="en-IN" sz="2800" dirty="0">
              <a:cs typeface="Mangal" pitchFamily="2"/>
            </a:endParaRPr>
          </a:p>
          <a:p>
            <a:pPr marL="0" indent="0">
              <a:buNone/>
            </a:pPr>
            <a:r>
              <a:rPr lang="en-US" altLang="mr" sz="2800" dirty="0">
                <a:cs typeface="Mangal" pitchFamily="2"/>
              </a:rPr>
              <a:t>  </a:t>
            </a:r>
            <a:r>
              <a:rPr lang="en-US" altLang="mr-IN" sz="2800" dirty="0">
                <a:cs typeface="Mangal" pitchFamily="2"/>
              </a:rPr>
              <a:t> </a:t>
            </a:r>
            <a:r>
              <a:rPr lang="en-US" altLang="mr" sz="2800" dirty="0">
                <a:cs typeface="Mangal" pitchFamily="2"/>
              </a:rPr>
              <a:t> </a:t>
            </a:r>
            <a:endParaRPr lang="en-IN" sz="2800" dirty="0">
              <a:cs typeface="Mangal" pitchFamily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mr" dirty="0">
                <a:solidFill>
                  <a:srgbClr val="FF0000"/>
                </a:solidFill>
                <a:cs typeface="Mangal" pitchFamily="2"/>
              </a:rPr>
              <a:t>दुर्खी</a:t>
            </a:r>
            <a:r>
              <a:rPr lang="mr" altLang="mr" dirty="0">
                <a:solidFill>
                  <a:srgbClr val="FF0000"/>
                </a:solidFill>
                <a:cs typeface="Mangal" pitchFamily="2"/>
              </a:rPr>
              <a:t>मचे</a:t>
            </a:r>
            <a:r>
              <a:rPr lang="en-US" altLang="mr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FF0000"/>
                </a:solidFill>
                <a:cs typeface="Mangal" pitchFamily="2"/>
              </a:rPr>
              <a:t>समाजशास्त्रातील</a:t>
            </a:r>
            <a:r>
              <a:rPr lang="en-US" altLang="mr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FF0000"/>
                </a:solidFill>
                <a:cs typeface="Mangal" pitchFamily="2"/>
              </a:rPr>
              <a:t>योगदान</a:t>
            </a:r>
            <a:endParaRPr lang="en-IN" dirty="0">
              <a:solidFill>
                <a:srgbClr val="FF0000"/>
              </a:solidFill>
              <a:cs typeface="Mangal" pitchFamily="2"/>
            </a:endParaRPr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>
          <a:xfrm>
            <a:off x="636608" y="1701479"/>
            <a:ext cx="7913466" cy="4907708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mr" sz="4400" dirty="0"/>
              <a:t> </a:t>
            </a:r>
            <a:endParaRPr lang="en-US" altLang="mr" sz="4400" dirty="0" smtClean="0"/>
          </a:p>
          <a:p>
            <a:pPr>
              <a:buFont typeface="Wingdings" pitchFamily="2" charset="2"/>
              <a:buChar char="Ø"/>
            </a:pPr>
            <a:r>
              <a:rPr lang="mr" sz="3600" dirty="0" smtClean="0">
                <a:solidFill>
                  <a:srgbClr val="002060"/>
                </a:solidFill>
              </a:rPr>
              <a:t>      </a:t>
            </a:r>
            <a:r>
              <a:rPr lang="mr" sz="3600" dirty="0" smtClean="0">
                <a:solidFill>
                  <a:srgbClr val="002060"/>
                </a:solidFill>
                <a:cs typeface="Mangal" pitchFamily="2"/>
              </a:rPr>
              <a:t>श्रम </a:t>
            </a:r>
            <a:r>
              <a:rPr lang="mr" sz="3600" dirty="0">
                <a:solidFill>
                  <a:srgbClr val="002060"/>
                </a:solidFill>
                <a:cs typeface="Mangal" pitchFamily="2"/>
              </a:rPr>
              <a:t>विभाजनाचा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सिध्दांत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-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१८९३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endParaRPr lang="en-IN" sz="3600" dirty="0">
              <a:solidFill>
                <a:srgbClr val="002060"/>
              </a:solidFill>
              <a:cs typeface="Mangal" pitchFamily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   </a:t>
            </a:r>
            <a:r>
              <a:rPr lang="mr" altLang="mr" sz="3600" dirty="0" smtClean="0">
                <a:solidFill>
                  <a:srgbClr val="002060"/>
                </a:solidFill>
                <a:cs typeface="Mangal" pitchFamily="2"/>
              </a:rPr>
              <a:t>सामाजिक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तथ्याचा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सिद्धांत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-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१८९५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endParaRPr lang="en-IN" sz="3600" dirty="0">
              <a:solidFill>
                <a:srgbClr val="002060"/>
              </a:solidFill>
              <a:cs typeface="Mangal" pitchFamily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   </a:t>
            </a:r>
            <a:r>
              <a:rPr lang="mr" altLang="mr" sz="3600" dirty="0" smtClean="0">
                <a:solidFill>
                  <a:srgbClr val="002060"/>
                </a:solidFill>
                <a:cs typeface="Mangal" pitchFamily="2"/>
              </a:rPr>
              <a:t>समाजशास्त्रीय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पध्दतीचे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नियम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-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१८९५</a:t>
            </a:r>
            <a:endParaRPr lang="en-IN" sz="3600" dirty="0">
              <a:solidFill>
                <a:srgbClr val="002060"/>
              </a:solidFill>
              <a:cs typeface="Mangal" pitchFamily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   </a:t>
            </a:r>
            <a:r>
              <a:rPr lang="mr" altLang="mr" sz="3600" dirty="0" smtClean="0">
                <a:solidFill>
                  <a:srgbClr val="002060"/>
                </a:solidFill>
                <a:cs typeface="Mangal" pitchFamily="2"/>
              </a:rPr>
              <a:t>आत्महत्येचा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सिद्धांत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-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१८९७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endParaRPr lang="en-IN" sz="3600" dirty="0">
              <a:solidFill>
                <a:srgbClr val="002060"/>
              </a:solidFill>
              <a:cs typeface="Mangal" pitchFamily="2"/>
            </a:endParaRPr>
          </a:p>
          <a:p>
            <a:pPr>
              <a:buFont typeface="Wingdings" pitchFamily="2" charset="2"/>
              <a:buChar char="Ø"/>
            </a:pP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 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  </a:t>
            </a:r>
            <a:r>
              <a:rPr lang="mr" altLang="mr" sz="3600" dirty="0" smtClean="0">
                <a:solidFill>
                  <a:srgbClr val="002060"/>
                </a:solidFill>
                <a:cs typeface="Mangal" pitchFamily="2"/>
              </a:rPr>
              <a:t>धर्माचा</a:t>
            </a:r>
            <a:r>
              <a:rPr lang="en-US" altLang="mr" sz="3600" dirty="0" smtClean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सिद्धांत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- </a:t>
            </a:r>
            <a:r>
              <a:rPr lang="mr" altLang="mr" sz="3600" dirty="0">
                <a:solidFill>
                  <a:srgbClr val="002060"/>
                </a:solidFill>
                <a:cs typeface="Mangal" pitchFamily="2"/>
              </a:rPr>
              <a:t>१९१२</a:t>
            </a:r>
            <a:r>
              <a:rPr lang="en-US" altLang="mr" sz="3600" dirty="0">
                <a:solidFill>
                  <a:srgbClr val="002060"/>
                </a:solidFill>
                <a:cs typeface="Mangal" pitchFamily="2"/>
              </a:rPr>
              <a:t> </a:t>
            </a:r>
            <a:endParaRPr lang="en-IN" sz="3600" dirty="0">
              <a:solidFill>
                <a:srgbClr val="002060"/>
              </a:solidFill>
              <a:cs typeface="Mangal" pitchFamily="2"/>
            </a:endParaRPr>
          </a:p>
          <a:p>
            <a:pPr marL="0" indent="0">
              <a:buNone/>
            </a:pPr>
            <a:endParaRPr lang="en-IN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mr" sz="5400" dirty="0">
                <a:solidFill>
                  <a:srgbClr val="C00000"/>
                </a:solidFill>
                <a:cs typeface="Mangal" pitchFamily="2"/>
              </a:rPr>
              <a:t>आत्महत्येचा</a:t>
            </a:r>
            <a:r>
              <a:rPr lang="en-US" altLang="mr" sz="5400" dirty="0">
                <a:solidFill>
                  <a:srgbClr val="C00000"/>
                </a:solidFill>
                <a:cs typeface="Mangal" pitchFamily="2"/>
              </a:rPr>
              <a:t> </a:t>
            </a:r>
            <a:r>
              <a:rPr lang="mr" altLang="mr" sz="5400" dirty="0">
                <a:solidFill>
                  <a:srgbClr val="C00000"/>
                </a:solidFill>
                <a:cs typeface="Mangal" pitchFamily="2"/>
              </a:rPr>
              <a:t>अर्थ</a:t>
            </a:r>
            <a:r>
              <a:rPr lang="en-US" altLang="mr" sz="5400" dirty="0">
                <a:solidFill>
                  <a:srgbClr val="C00000"/>
                </a:solidFill>
                <a:cs typeface="Mangal" pitchFamily="2"/>
              </a:rPr>
              <a:t> </a:t>
            </a:r>
            <a:r>
              <a:rPr lang="mr" altLang="mr" sz="5400" dirty="0">
                <a:solidFill>
                  <a:srgbClr val="C00000"/>
                </a:solidFill>
                <a:cs typeface="Mangal" pitchFamily="2"/>
              </a:rPr>
              <a:t>व</a:t>
            </a:r>
            <a:r>
              <a:rPr lang="en-US" altLang="mr" sz="5400" dirty="0">
                <a:solidFill>
                  <a:srgbClr val="C00000"/>
                </a:solidFill>
                <a:cs typeface="Mangal" pitchFamily="2"/>
              </a:rPr>
              <a:t> </a:t>
            </a:r>
            <a:r>
              <a:rPr lang="mr" altLang="mr" sz="5400" dirty="0">
                <a:solidFill>
                  <a:srgbClr val="C00000"/>
                </a:solidFill>
                <a:cs typeface="Mangal" pitchFamily="2"/>
              </a:rPr>
              <a:t>व्याख्या</a:t>
            </a:r>
            <a:endParaRPr lang="en-IN" sz="5400" dirty="0">
              <a:solidFill>
                <a:srgbClr val="C00000"/>
              </a:solidFill>
              <a:cs typeface="Mangal" pitchFamily="2"/>
            </a:endParaRPr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>
          <a:xfrm>
            <a:off x="628649" y="1690687"/>
            <a:ext cx="7886700" cy="476798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mr" sz="2600" dirty="0" smtClean="0">
                <a:solidFill>
                  <a:srgbClr val="36363D"/>
                </a:solidFill>
              </a:rPr>
              <a:t> </a:t>
            </a:r>
            <a:r>
              <a:rPr lang="en-US" altLang="mr" sz="3200" b="1" dirty="0" err="1">
                <a:solidFill>
                  <a:srgbClr val="002060"/>
                </a:solidFill>
                <a:cs typeface="Mangal" pitchFamily="2"/>
              </a:rPr>
              <a:t>एमि</a:t>
            </a:r>
            <a:r>
              <a:rPr lang="mr" altLang="mr" sz="3200" b="1" dirty="0">
                <a:solidFill>
                  <a:srgbClr val="002060"/>
                </a:solidFill>
                <a:cs typeface="Mangal" pitchFamily="2"/>
              </a:rPr>
              <a:t>ल</a:t>
            </a:r>
            <a:r>
              <a:rPr lang="en-US" altLang="mr" sz="3200" b="1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200" b="1" dirty="0">
                <a:solidFill>
                  <a:srgbClr val="002060"/>
                </a:solidFill>
                <a:cs typeface="Mangal" pitchFamily="2"/>
              </a:rPr>
              <a:t>दुर्खीमच्या</a:t>
            </a:r>
            <a:r>
              <a:rPr lang="en-US" altLang="mr" sz="3200" b="1" dirty="0">
                <a:solidFill>
                  <a:srgbClr val="002060"/>
                </a:solidFill>
                <a:cs typeface="Mangal" pitchFamily="2"/>
              </a:rPr>
              <a:t> </a:t>
            </a:r>
            <a:r>
              <a:rPr lang="mr" altLang="mr" sz="3200" b="1" dirty="0">
                <a:solidFill>
                  <a:srgbClr val="002060"/>
                </a:solidFill>
                <a:cs typeface="Mangal" pitchFamily="2"/>
              </a:rPr>
              <a:t>मते</a:t>
            </a:r>
            <a:r>
              <a:rPr lang="en-US" altLang="mr" sz="3200" b="1" dirty="0">
                <a:solidFill>
                  <a:srgbClr val="002060"/>
                </a:solidFill>
                <a:cs typeface="Mangal" pitchFamily="2"/>
              </a:rPr>
              <a:t> : - </a:t>
            </a:r>
            <a:r>
              <a:rPr lang="en-US" altLang="en-IN" sz="2600" dirty="0">
                <a:solidFill>
                  <a:srgbClr val="36363D"/>
                </a:solidFill>
                <a:cs typeface="Mangal" pitchFamily="2"/>
              </a:rPr>
              <a:t>"</a:t>
            </a:r>
            <a:r>
              <a:rPr lang="en-US" altLang="mr" sz="2600" dirty="0">
                <a:solidFill>
                  <a:srgbClr val="36363D"/>
                </a:solidFill>
                <a:cs typeface="Mangal" pitchFamily="2"/>
              </a:rPr>
              <a:t> </a:t>
            </a:r>
            <a:r>
              <a:rPr lang="en-US" altLang="mr" sz="2600" dirty="0" err="1">
                <a:solidFill>
                  <a:srgbClr val="7030A0"/>
                </a:solidFill>
                <a:cs typeface="Mangal" pitchFamily="2"/>
              </a:rPr>
              <a:t>आत्महत्या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en-US" altLang="mr" sz="2600" dirty="0" err="1">
                <a:solidFill>
                  <a:srgbClr val="7030A0"/>
                </a:solidFill>
                <a:cs typeface="Mangal" pitchFamily="2"/>
              </a:rPr>
              <a:t>म्हणजे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व्यक्तीची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अशी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en-US" altLang="mr" sz="2600" dirty="0" err="1">
                <a:solidFill>
                  <a:srgbClr val="7030A0"/>
                </a:solidFill>
                <a:cs typeface="Mangal" pitchFamily="2"/>
              </a:rPr>
              <a:t>सकारात्मक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किंवा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नकारात्मक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कृती की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,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जी चा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परिणाम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आत्मनाशात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7030A0"/>
                </a:solidFill>
                <a:cs typeface="Mangal" pitchFamily="2"/>
              </a:rPr>
              <a:t>होतो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.</a:t>
            </a:r>
            <a:r>
              <a:rPr lang="en-US" altLang="en-IN" sz="2600" dirty="0">
                <a:solidFill>
                  <a:srgbClr val="7030A0"/>
                </a:solidFill>
                <a:cs typeface="Mangal" pitchFamily="2"/>
              </a:rPr>
              <a:t>"</a:t>
            </a:r>
            <a:r>
              <a:rPr lang="en-US" altLang="mr" sz="2600" dirty="0">
                <a:solidFill>
                  <a:srgbClr val="7030A0"/>
                </a:solidFill>
                <a:cs typeface="Mangal" pitchFamily="2"/>
              </a:rPr>
              <a:t> </a:t>
            </a:r>
            <a:endParaRPr lang="en-IN" sz="2600" dirty="0">
              <a:solidFill>
                <a:srgbClr val="7030A0"/>
              </a:solidFill>
              <a:cs typeface="Mangal" pitchFamily="2"/>
            </a:endParaRPr>
          </a:p>
          <a:p>
            <a:r>
              <a:rPr lang="en-US" altLang="mr" sz="2600" dirty="0">
                <a:solidFill>
                  <a:srgbClr val="36363D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आत्महत्या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ही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सकारात्मक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व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नकारात्मक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मार्गाने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केली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en-US" altLang="mr" sz="2600" dirty="0" err="1">
                <a:solidFill>
                  <a:srgbClr val="FF0000"/>
                </a:solidFill>
                <a:cs typeface="Mangal" pitchFamily="2"/>
              </a:rPr>
              <a:t>जात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.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उदा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.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स्वतःला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बंदुकीची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गोळी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घालून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घेणे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म्हणजे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,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सकारात्मक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मार्ग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होय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,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तर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,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अन्न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-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पाणी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त्यागून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जीवन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संपविणे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म्हणजे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नकारात्मक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मार्ग हाय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. </a:t>
            </a:r>
            <a:endParaRPr lang="en-IN" sz="2600" dirty="0">
              <a:solidFill>
                <a:srgbClr val="FF0000"/>
              </a:solidFill>
              <a:cs typeface="Mangal" pitchFamily="2"/>
            </a:endParaRPr>
          </a:p>
          <a:p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दुसरी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en-US" altLang="mr" sz="2600" dirty="0" err="1">
                <a:solidFill>
                  <a:srgbClr val="FF0000"/>
                </a:solidFill>
                <a:cs typeface="Mangal" pitchFamily="2"/>
              </a:rPr>
              <a:t>बा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म्हणजे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आत्महत्या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करणाऱ्या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व्यक्तिला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हे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माहित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असते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की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,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आपण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जी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कृती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करत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आहोत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त्याचा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परिणाम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आत्मनाशात आहे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.</a:t>
            </a:r>
            <a:endParaRPr lang="en-IN" sz="2600" dirty="0">
              <a:solidFill>
                <a:srgbClr val="FF0000"/>
              </a:solidFill>
              <a:cs typeface="Mangal" pitchFamily="2"/>
            </a:endParaRPr>
          </a:p>
          <a:p>
            <a:pPr marL="0" indent="0">
              <a:buNone/>
            </a:pP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       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म्हणजेच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आत्महत्या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ही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जाणीव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पूर्वक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केलेली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कृती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 </a:t>
            </a:r>
            <a:r>
              <a:rPr lang="mr" altLang="mr" sz="2600" dirty="0">
                <a:solidFill>
                  <a:srgbClr val="FF0000"/>
                </a:solidFill>
                <a:cs typeface="Mangal" pitchFamily="2"/>
              </a:rPr>
              <a:t>होय</a:t>
            </a:r>
            <a:r>
              <a:rPr lang="en-US" altLang="mr" sz="2600" dirty="0">
                <a:solidFill>
                  <a:srgbClr val="FF0000"/>
                </a:solidFill>
                <a:cs typeface="Mangal" pitchFamily="2"/>
              </a:rPr>
              <a:t>. </a:t>
            </a:r>
            <a:endParaRPr lang="en-IN" sz="2600" dirty="0">
              <a:solidFill>
                <a:srgbClr val="FF0000"/>
              </a:solidFill>
              <a:cs typeface="Mangal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rgbClr val="FF6600"/>
          </a:solidFill>
        </p:spPr>
        <p:txBody>
          <a:bodyPr/>
          <a:lstStyle/>
          <a:p>
            <a:r>
              <a:rPr lang="mr" sz="7800" dirty="0">
                <a:solidFill>
                  <a:srgbClr val="7030A0"/>
                </a:solidFill>
                <a:cs typeface="Mangal" pitchFamily="2"/>
              </a:rPr>
              <a:t>गृहीतके</a:t>
            </a:r>
            <a:endParaRPr lang="en-IN" sz="7800" dirty="0">
              <a:solidFill>
                <a:srgbClr val="7030A0"/>
              </a:solidFill>
              <a:cs typeface="Mangal" pitchFamily="2"/>
            </a:endParaRPr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r>
              <a:rPr lang="en-US" altLang="mr" dirty="0">
                <a:solidFill>
                  <a:srgbClr val="000000"/>
                </a:solidFill>
              </a:rPr>
              <a:t>  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दुर्खी</a:t>
            </a:r>
            <a:r>
              <a:rPr lang="en-US" altLang="mr" dirty="0" err="1">
                <a:solidFill>
                  <a:srgbClr val="000000"/>
                </a:solidFill>
                <a:cs typeface="Mangal" pitchFamily="2"/>
              </a:rPr>
              <a:t>मने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आत्महत्त्येसाठी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कारणीभूत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असणाऱ्या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मानसशास्त्रीय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,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भौगोलिक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कारणांचे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व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सिद्धांताचे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खंडन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करून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आत्महत्येसाठी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सामाजिक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कारणे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जबाबदार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असलाचे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मत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en-US" altLang="mr" dirty="0" err="1">
                <a:solidFill>
                  <a:srgbClr val="000000"/>
                </a:solidFill>
                <a:cs typeface="Mangal" pitchFamily="2"/>
              </a:rPr>
              <a:t>व्य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क्त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केले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. 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दुर्खीमने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आत्महत्या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सिद्धांता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संदर्भात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पुढील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गृहीत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कृत्ये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मांडली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आहेत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. </a:t>
            </a:r>
            <a:endParaRPr lang="en-IN" dirty="0">
              <a:solidFill>
                <a:srgbClr val="000000"/>
              </a:solidFill>
              <a:cs typeface="Mangal" pitchFamily="2"/>
            </a:endParaRPr>
          </a:p>
          <a:p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आत्महत्या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हे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सामाजिक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एकतेचा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अभाव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आहे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. </a:t>
            </a:r>
            <a:endParaRPr lang="en-IN" dirty="0">
              <a:solidFill>
                <a:srgbClr val="000000"/>
              </a:solidFill>
              <a:cs typeface="Mangal" pitchFamily="2"/>
            </a:endParaRPr>
          </a:p>
          <a:p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आत्महत्या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ही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एक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,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सामाजिक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तथ्य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किंवा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घटना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en-US" altLang="mr" dirty="0" err="1">
                <a:solidFill>
                  <a:srgbClr val="000000"/>
                </a:solidFill>
                <a:cs typeface="Mangal" pitchFamily="2"/>
              </a:rPr>
              <a:t>आहे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. </a:t>
            </a:r>
            <a:endParaRPr lang="en-IN" dirty="0">
              <a:solidFill>
                <a:srgbClr val="000000"/>
              </a:solidFill>
              <a:cs typeface="Mangal" pitchFamily="2"/>
            </a:endParaRPr>
          </a:p>
          <a:p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ही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सामाजिक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तथ्य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व्यक्ती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बाह्य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व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व्यक्ती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बाध्य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असतात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.</a:t>
            </a:r>
            <a:endParaRPr lang="en-IN" dirty="0">
              <a:solidFill>
                <a:srgbClr val="000000"/>
              </a:solidFill>
              <a:cs typeface="Mangal" pitchFamily="2"/>
            </a:endParaRPr>
          </a:p>
          <a:p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आत्महत्या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ही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सकारात्मक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किंवा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नकारात्मक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कृती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 </a:t>
            </a:r>
            <a:r>
              <a:rPr lang="mr" altLang="mr" dirty="0">
                <a:solidFill>
                  <a:srgbClr val="000000"/>
                </a:solidFill>
                <a:cs typeface="Mangal" pitchFamily="2"/>
              </a:rPr>
              <a:t>आहे</a:t>
            </a:r>
            <a:r>
              <a:rPr lang="en-US" altLang="mr" dirty="0">
                <a:solidFill>
                  <a:srgbClr val="000000"/>
                </a:solidFill>
                <a:cs typeface="Mangal" pitchFamily="2"/>
              </a:rPr>
              <a:t>.</a:t>
            </a:r>
            <a:endParaRPr lang="en-IN" dirty="0">
              <a:solidFill>
                <a:srgbClr val="000000"/>
              </a:solidFill>
              <a:cs typeface="Mangal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>
          <a:xfrm>
            <a:off x="628650" y="208344"/>
            <a:ext cx="7886700" cy="1482345"/>
          </a:xfrm>
          <a:solidFill>
            <a:srgbClr val="FF9900"/>
          </a:solidFill>
        </p:spPr>
        <p:txBody>
          <a:bodyPr>
            <a:normAutofit/>
          </a:bodyPr>
          <a:lstStyle/>
          <a:p>
            <a:r>
              <a:rPr lang="mr" sz="8000" b="1" dirty="0">
                <a:solidFill>
                  <a:srgbClr val="C00000"/>
                </a:solidFill>
                <a:cs typeface="Mangal" pitchFamily="2"/>
              </a:rPr>
              <a:t>आत्महत्येचे</a:t>
            </a:r>
            <a:r>
              <a:rPr lang="en-US" altLang="mr" sz="8000" b="1" dirty="0">
                <a:solidFill>
                  <a:srgbClr val="C00000"/>
                </a:solidFill>
                <a:cs typeface="Mangal" pitchFamily="2"/>
              </a:rPr>
              <a:t> </a:t>
            </a:r>
            <a:r>
              <a:rPr lang="mr" altLang="mr" sz="8000" b="1" dirty="0">
                <a:solidFill>
                  <a:srgbClr val="C00000"/>
                </a:solidFill>
                <a:cs typeface="Mangal" pitchFamily="2"/>
              </a:rPr>
              <a:t>प्रकार</a:t>
            </a:r>
            <a:r>
              <a:rPr lang="en-US" altLang="mr" sz="9000" b="1" dirty="0">
                <a:solidFill>
                  <a:srgbClr val="C00000"/>
                </a:solidFill>
                <a:cs typeface="Mangal" pitchFamily="2"/>
              </a:rPr>
              <a:t> </a:t>
            </a:r>
            <a:endParaRPr lang="en-IN" sz="9000" b="1" dirty="0">
              <a:solidFill>
                <a:srgbClr val="C00000"/>
              </a:solidFill>
              <a:cs typeface="Mangal" pitchFamily="2"/>
            </a:endParaRPr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>
          <a:xfrm>
            <a:off x="628650" y="1666754"/>
            <a:ext cx="7886700" cy="4768769"/>
          </a:xfrm>
          <a:solidFill>
            <a:srgbClr val="0000FF"/>
          </a:solidFill>
        </p:spPr>
        <p:txBody>
          <a:bodyPr>
            <a:normAutofit lnSpcReduction="10000"/>
          </a:bodyPr>
          <a:lstStyle/>
          <a:p>
            <a:endParaRPr lang="mr" sz="5400" dirty="0" smtClean="0">
              <a:solidFill>
                <a:srgbClr val="92D050"/>
              </a:solidFill>
            </a:endParaRPr>
          </a:p>
          <a:p>
            <a:r>
              <a:rPr lang="mr" sz="5400" dirty="0" smtClean="0">
                <a:solidFill>
                  <a:schemeClr val="accent2"/>
                </a:solidFill>
                <a:cs typeface="Mangal" pitchFamily="2"/>
              </a:rPr>
              <a:t>आत्मकेंद्री</a:t>
            </a:r>
            <a:r>
              <a:rPr lang="en-US" altLang="mr" sz="5400" dirty="0" smtClean="0">
                <a:solidFill>
                  <a:schemeClr val="accent2"/>
                </a:solidFill>
                <a:cs typeface="Mangal" pitchFamily="2"/>
              </a:rPr>
              <a:t> </a:t>
            </a:r>
            <a:r>
              <a:rPr lang="mr" altLang="mr" sz="5400" dirty="0">
                <a:solidFill>
                  <a:schemeClr val="accent2"/>
                </a:solidFill>
                <a:cs typeface="Mangal" pitchFamily="2"/>
              </a:rPr>
              <a:t>आत्महत्या</a:t>
            </a:r>
            <a:r>
              <a:rPr lang="en-US" altLang="mr" sz="5400" dirty="0">
                <a:solidFill>
                  <a:schemeClr val="accent2"/>
                </a:solidFill>
                <a:cs typeface="Mangal" pitchFamily="2"/>
              </a:rPr>
              <a:t> </a:t>
            </a:r>
            <a:endParaRPr lang="en-IN" sz="5400" dirty="0">
              <a:solidFill>
                <a:schemeClr val="accent2"/>
              </a:solidFill>
              <a:cs typeface="Mangal" pitchFamily="2"/>
            </a:endParaRPr>
          </a:p>
          <a:p>
            <a:endParaRPr lang="en-IN" sz="5400" dirty="0">
              <a:solidFill>
                <a:schemeClr val="accent2"/>
              </a:solidFill>
              <a:cs typeface="Mangal" pitchFamily="2"/>
            </a:endParaRPr>
          </a:p>
          <a:p>
            <a:r>
              <a:rPr lang="mr" altLang="mr" sz="5400" dirty="0">
                <a:solidFill>
                  <a:schemeClr val="accent2"/>
                </a:solidFill>
                <a:cs typeface="Mangal" pitchFamily="2"/>
              </a:rPr>
              <a:t>परार्थ</a:t>
            </a:r>
            <a:r>
              <a:rPr lang="en-US" altLang="mr" sz="5400" dirty="0" err="1">
                <a:solidFill>
                  <a:schemeClr val="accent2"/>
                </a:solidFill>
                <a:cs typeface="Mangal" pitchFamily="2"/>
              </a:rPr>
              <a:t>वादी</a:t>
            </a:r>
            <a:r>
              <a:rPr lang="en-US" altLang="mr" sz="5400" dirty="0">
                <a:solidFill>
                  <a:schemeClr val="accent2"/>
                </a:solidFill>
                <a:cs typeface="Mangal" pitchFamily="2"/>
              </a:rPr>
              <a:t> </a:t>
            </a:r>
            <a:r>
              <a:rPr lang="mr" altLang="mr" sz="5400" dirty="0">
                <a:solidFill>
                  <a:schemeClr val="accent2"/>
                </a:solidFill>
                <a:cs typeface="Mangal" pitchFamily="2"/>
              </a:rPr>
              <a:t>आत्महत्या</a:t>
            </a:r>
            <a:r>
              <a:rPr lang="en-US" altLang="mr" sz="5400" dirty="0">
                <a:solidFill>
                  <a:schemeClr val="accent2"/>
                </a:solidFill>
                <a:cs typeface="Mangal" pitchFamily="2"/>
              </a:rPr>
              <a:t> </a:t>
            </a:r>
            <a:endParaRPr lang="en-IN" sz="5400" dirty="0">
              <a:solidFill>
                <a:schemeClr val="accent2"/>
              </a:solidFill>
              <a:cs typeface="Mangal" pitchFamily="2"/>
            </a:endParaRPr>
          </a:p>
          <a:p>
            <a:endParaRPr lang="en-IN" sz="5400" dirty="0">
              <a:solidFill>
                <a:schemeClr val="accent2"/>
              </a:solidFill>
              <a:cs typeface="Mangal" pitchFamily="2"/>
            </a:endParaRPr>
          </a:p>
          <a:p>
            <a:r>
              <a:rPr lang="mr" altLang="mr" sz="5400" dirty="0">
                <a:solidFill>
                  <a:schemeClr val="accent2"/>
                </a:solidFill>
                <a:cs typeface="Mangal" pitchFamily="2"/>
              </a:rPr>
              <a:t>प्रमाण</a:t>
            </a:r>
            <a:r>
              <a:rPr lang="en-US" altLang="mr" sz="5400" dirty="0" smtClean="0">
                <a:solidFill>
                  <a:schemeClr val="accent2"/>
                </a:solidFill>
                <a:cs typeface="Mangal" pitchFamily="2"/>
              </a:rPr>
              <a:t>क</a:t>
            </a:r>
            <a:r>
              <a:rPr lang="mr" altLang="mr" sz="5400" dirty="0" smtClean="0">
                <a:solidFill>
                  <a:schemeClr val="accent2"/>
                </a:solidFill>
                <a:cs typeface="Mangal" pitchFamily="2"/>
              </a:rPr>
              <a:t>शून्य</a:t>
            </a:r>
            <a:r>
              <a:rPr lang="en-US" altLang="mr" sz="5400" dirty="0" smtClean="0">
                <a:solidFill>
                  <a:schemeClr val="accent2"/>
                </a:solidFill>
                <a:cs typeface="Mangal" pitchFamily="2"/>
              </a:rPr>
              <a:t> </a:t>
            </a:r>
            <a:r>
              <a:rPr lang="mr" altLang="mr" sz="5400" dirty="0">
                <a:solidFill>
                  <a:schemeClr val="accent2"/>
                </a:solidFill>
                <a:cs typeface="Mangal" pitchFamily="2"/>
              </a:rPr>
              <a:t>आत्महत्या</a:t>
            </a:r>
            <a:r>
              <a:rPr lang="en-US" altLang="mr" sz="5400" dirty="0">
                <a:solidFill>
                  <a:schemeClr val="accent2"/>
                </a:solidFill>
                <a:cs typeface="Mangal" pitchFamily="2"/>
              </a:rPr>
              <a:t>  </a:t>
            </a:r>
            <a:endParaRPr lang="en-IN" sz="5400" dirty="0">
              <a:solidFill>
                <a:schemeClr val="accent2"/>
              </a:solidFill>
              <a:cs typeface="Mangal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>
          <a:xfrm>
            <a:off x="706056" y="318829"/>
            <a:ext cx="7627717" cy="63029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mr" dirty="0" smtClean="0">
                <a:cs typeface="Mangal" pitchFamily="2"/>
              </a:rPr>
              <a:t>निष्कर्ष</a:t>
            </a:r>
            <a:endParaRPr lang="en-IN" dirty="0">
              <a:cs typeface="Mangal" pitchFamily="2"/>
            </a:endParaRPr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>
            <a:off x="640225" y="914400"/>
            <a:ext cx="7886700" cy="549797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r" altLang="en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   </a:t>
            </a:r>
            <a:r>
              <a:rPr lang="mr" altLang="en" sz="3600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दुर्खीमने</a:t>
            </a:r>
            <a:r>
              <a:rPr lang="en-US" altLang="mr" sz="3600" dirty="0" smtClean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आत्महत्या</a:t>
            </a:r>
            <a:r>
              <a:rPr lang="en-US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सिद्धांताच्या</a:t>
            </a:r>
            <a:r>
              <a:rPr lang="en-US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आधारे</a:t>
            </a:r>
            <a:r>
              <a:rPr lang="en-US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पुढील</a:t>
            </a:r>
            <a:r>
              <a:rPr lang="en-US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निष्कर्ष</a:t>
            </a:r>
            <a:r>
              <a:rPr lang="en-US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काढले</a:t>
            </a:r>
            <a:r>
              <a:rPr lang="en-US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आहेत</a:t>
            </a:r>
            <a:r>
              <a:rPr lang="en-US" altLang="mr" sz="3600" dirty="0">
                <a:solidFill>
                  <a:schemeClr val="tx2">
                    <a:lumMod val="20000"/>
                    <a:lumOff val="80000"/>
                  </a:schemeClr>
                </a:solidFill>
                <a:cs typeface="Mangal" pitchFamily="2"/>
              </a:rPr>
              <a:t>. </a:t>
            </a:r>
            <a:endParaRPr lang="en-IN" sz="4400" dirty="0">
              <a:solidFill>
                <a:schemeClr val="tx2">
                  <a:lumMod val="20000"/>
                  <a:lumOff val="80000"/>
                </a:schemeClr>
              </a:solidFill>
              <a:cs typeface="Mangal" pitchFamily="2"/>
            </a:endParaRPr>
          </a:p>
          <a:p>
            <a:r>
              <a:rPr lang="en-US" altLang="mr" sz="3600" dirty="0" err="1">
                <a:solidFill>
                  <a:srgbClr val="FFC000"/>
                </a:solidFill>
                <a:cs typeface="Mangal" pitchFamily="2"/>
              </a:rPr>
              <a:t>स्त्रियां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पेक्षा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पुरुषांमध्ये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आत्महत्येचे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जास्त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आहे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. </a:t>
            </a:r>
            <a:endParaRPr lang="en-US" altLang="mr" sz="3600" dirty="0" smtClean="0">
              <a:solidFill>
                <a:srgbClr val="FFC000"/>
              </a:solidFill>
              <a:cs typeface="Mangal" pitchFamily="2"/>
            </a:endParaRPr>
          </a:p>
          <a:p>
            <a:endParaRPr lang="en-IN" sz="3600" dirty="0">
              <a:solidFill>
                <a:srgbClr val="FFC000"/>
              </a:solidFill>
              <a:cs typeface="Mangal" pitchFamily="2"/>
            </a:endParaRPr>
          </a:p>
          <a:p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विवाहितां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पेक्षा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अविवाहित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व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घटस्फोटीता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मध्ये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आत्महत्येचे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प्रमाण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अधिक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आहे</a:t>
            </a:r>
            <a:r>
              <a:rPr lang="en-US" altLang="mr" sz="3600" dirty="0" smtClean="0">
                <a:solidFill>
                  <a:srgbClr val="FFC000"/>
                </a:solidFill>
                <a:cs typeface="Mangal" pitchFamily="2"/>
              </a:rPr>
              <a:t>.</a:t>
            </a:r>
          </a:p>
          <a:p>
            <a:pPr marL="0" indent="0">
              <a:buNone/>
            </a:pPr>
            <a:r>
              <a:rPr lang="en-US" altLang="mr" sz="3600" dirty="0" smtClean="0">
                <a:solidFill>
                  <a:srgbClr val="FFC000"/>
                </a:solidFill>
                <a:cs typeface="Mangal" pitchFamily="2"/>
              </a:rPr>
              <a:t> </a:t>
            </a:r>
            <a:endParaRPr lang="en-IN" sz="3600" dirty="0">
              <a:solidFill>
                <a:srgbClr val="FFC000"/>
              </a:solidFill>
              <a:cs typeface="Mangal" pitchFamily="2"/>
            </a:endParaRPr>
          </a:p>
          <a:p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हिवाळ्या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पेक्षा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उन्हाळ्या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मध्ये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आत्महत्येचे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प्रमाण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जास्त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आहे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.   </a:t>
            </a:r>
            <a:endParaRPr lang="en-IN" sz="3600" dirty="0">
              <a:solidFill>
                <a:srgbClr val="FFC000"/>
              </a:solidFill>
              <a:cs typeface="Mangal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Content Placeholder 1048659"/>
          <p:cNvSpPr>
            <a:spLocks noGrp="1"/>
          </p:cNvSpPr>
          <p:nvPr>
            <p:ph idx="1"/>
          </p:nvPr>
        </p:nvSpPr>
        <p:spPr>
          <a:xfrm>
            <a:off x="628650" y="625034"/>
            <a:ext cx="7886700" cy="592623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mr" sz="3600" dirty="0" smtClean="0">
              <a:solidFill>
                <a:srgbClr val="FFC000"/>
              </a:solidFill>
            </a:endParaRPr>
          </a:p>
          <a:p>
            <a:r>
              <a:rPr lang="mr" sz="3600" dirty="0" smtClean="0">
                <a:solidFill>
                  <a:srgbClr val="FFC000"/>
                </a:solidFill>
                <a:cs typeface="Mangal" pitchFamily="2"/>
              </a:rPr>
              <a:t>अल्पवयीन</a:t>
            </a:r>
            <a:r>
              <a:rPr lang="en-US" altLang="mr" sz="3600" dirty="0" smtClean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पेक्षा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वृद्धांमध्ये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आत्महत्येचे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प्रमाण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अधिक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आढळून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आले आहे</a:t>
            </a:r>
            <a:r>
              <a:rPr lang="en-US" altLang="mr" sz="3600" dirty="0" smtClean="0">
                <a:solidFill>
                  <a:srgbClr val="FFC000"/>
                </a:solidFill>
                <a:cs typeface="Mangal" pitchFamily="2"/>
              </a:rPr>
              <a:t>. </a:t>
            </a:r>
          </a:p>
          <a:p>
            <a:endParaRPr lang="en-IN" sz="3600" dirty="0">
              <a:solidFill>
                <a:srgbClr val="FFC000"/>
              </a:solidFill>
              <a:cs typeface="Mangal" pitchFamily="2"/>
            </a:endParaRPr>
          </a:p>
          <a:p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कॅथॉलिक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पंथियांपेक्षा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प्रोट</a:t>
            </a:r>
            <a:r>
              <a:rPr lang="en-US" altLang="mr" sz="3600" dirty="0" err="1">
                <a:solidFill>
                  <a:srgbClr val="FFC000"/>
                </a:solidFill>
                <a:cs typeface="Mangal" pitchFamily="2"/>
              </a:rPr>
              <a:t>स्टंट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पंथियांमध्ये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आत्महत्येचे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अधिक आहे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. </a:t>
            </a:r>
            <a:endParaRPr lang="en-US" altLang="mr" sz="3600" dirty="0" smtClean="0">
              <a:solidFill>
                <a:srgbClr val="FFC000"/>
              </a:solidFill>
              <a:cs typeface="Mangal" pitchFamily="2"/>
            </a:endParaRPr>
          </a:p>
          <a:p>
            <a:endParaRPr lang="en-IN" sz="3600" dirty="0">
              <a:solidFill>
                <a:srgbClr val="FFC000"/>
              </a:solidFill>
              <a:cs typeface="Mangal" pitchFamily="2"/>
            </a:endParaRPr>
          </a:p>
          <a:p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अपत्य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असणाऱ्या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पेक्षा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अपत्य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नसणाऱ्यां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मध्ये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आत्महत्येचे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प्रमाण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mr" altLang="mr" sz="3600" dirty="0">
                <a:solidFill>
                  <a:srgbClr val="FFC000"/>
                </a:solidFill>
                <a:cs typeface="Mangal" pitchFamily="2"/>
              </a:rPr>
              <a:t>जास्त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en-US" altLang="mr" sz="3600" dirty="0" err="1">
                <a:solidFill>
                  <a:srgbClr val="FFC000"/>
                </a:solidFill>
                <a:cs typeface="Mangal" pitchFamily="2"/>
              </a:rPr>
              <a:t>आहे</a:t>
            </a:r>
            <a:r>
              <a:rPr lang="en-US" altLang="mr" sz="3600" dirty="0">
                <a:solidFill>
                  <a:srgbClr val="FFC000"/>
                </a:solidFill>
                <a:cs typeface="Mangal" pitchFamily="2"/>
              </a:rPr>
              <a:t>. </a:t>
            </a:r>
            <a:endParaRPr lang="en-IN" sz="3600" dirty="0">
              <a:solidFill>
                <a:srgbClr val="FFC000"/>
              </a:solidFill>
              <a:cs typeface="Mangal" pitchFamily="2"/>
            </a:endParaRPr>
          </a:p>
          <a:p>
            <a:endParaRPr lang="en-IN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extBox 1048667"/>
          <p:cNvSpPr txBox="1"/>
          <p:nvPr/>
        </p:nvSpPr>
        <p:spPr>
          <a:xfrm>
            <a:off x="949124" y="914400"/>
            <a:ext cx="7187879" cy="4647426"/>
          </a:xfrm>
          <a:prstGeom prst="rect">
            <a:avLst/>
          </a:prstGeom>
          <a:solidFill>
            <a:srgbClr val="00B0F0"/>
          </a:solidFill>
          <a:ln>
            <a:solidFill>
              <a:srgbClr val="0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altLang="mr" sz="10400" dirty="0">
              <a:solidFill>
                <a:srgbClr val="FFC000"/>
              </a:solidFill>
            </a:endParaRPr>
          </a:p>
          <a:p>
            <a:r>
              <a:rPr lang="en-US" altLang="mr" sz="10400" dirty="0">
                <a:solidFill>
                  <a:srgbClr val="FFC000"/>
                </a:solidFill>
                <a:cs typeface="Mangal" pitchFamily="2"/>
              </a:rPr>
              <a:t> </a:t>
            </a:r>
            <a:r>
              <a:rPr lang="en-US" altLang="mr" sz="10400" dirty="0" smtClean="0">
                <a:solidFill>
                  <a:srgbClr val="FFC000"/>
                </a:solidFill>
                <a:cs typeface="Mangal" pitchFamily="2"/>
              </a:rPr>
              <a:t>    </a:t>
            </a:r>
            <a:r>
              <a:rPr lang="mr" altLang="mr" sz="8800" dirty="0" smtClean="0">
                <a:solidFill>
                  <a:srgbClr val="FFC000"/>
                </a:solidFill>
                <a:cs typeface="Mangal" pitchFamily="2"/>
              </a:rPr>
              <a:t>धन्यवाद</a:t>
            </a:r>
          </a:p>
          <a:p>
            <a:endParaRPr lang="en-IN" sz="8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</TotalTime>
  <Words>400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भारत शिक्षण संस्थेचे  श्री छत्रपती  शिवाजी  महाविद्यालय उमरगा</vt:lpstr>
      <vt:lpstr>एमिल दुर्खीमचा आत्माहत्या सिद्धांत</vt:lpstr>
      <vt:lpstr>दुर्खीमचे समाजशास्त्रातील योगदान</vt:lpstr>
      <vt:lpstr>आत्महत्येचा अर्थ व व्याख्या</vt:lpstr>
      <vt:lpstr>गृहीतके</vt:lpstr>
      <vt:lpstr>आत्महत्येचे प्रकार </vt:lpstr>
      <vt:lpstr>निष्कर्ष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भारत शिक्षण संस्थेचे  श्री. छत्रपती  शिवाजी  महाविद्यालय, उमरगा</dc:title>
  <dc:creator>ASUS_Z010D</dc:creator>
  <cp:lastModifiedBy>abc</cp:lastModifiedBy>
  <cp:revision>23</cp:revision>
  <dcterms:created xsi:type="dcterms:W3CDTF">2015-05-10T02:30:45Z</dcterms:created>
  <dcterms:modified xsi:type="dcterms:W3CDTF">2019-12-13T17:13:59Z</dcterms:modified>
</cp:coreProperties>
</file>